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  <p:sldMasterId id="2147483701" r:id="rId2"/>
    <p:sldMasterId id="2147483663" r:id="rId3"/>
    <p:sldMasterId id="2147483727" r:id="rId4"/>
    <p:sldMasterId id="2147483716" r:id="rId5"/>
    <p:sldMasterId id="2147483714" r:id="rId6"/>
    <p:sldMasterId id="2147483720" r:id="rId7"/>
  </p:sldMasterIdLst>
  <p:notesMasterIdLst>
    <p:notesMasterId r:id="rId21"/>
  </p:notesMasterIdLst>
  <p:handoutMasterIdLst>
    <p:handoutMasterId r:id="rId22"/>
  </p:handoutMasterIdLst>
  <p:sldIdLst>
    <p:sldId id="270" r:id="rId8"/>
    <p:sldId id="342" r:id="rId9"/>
    <p:sldId id="335" r:id="rId10"/>
    <p:sldId id="336" r:id="rId11"/>
    <p:sldId id="341" r:id="rId12"/>
    <p:sldId id="343" r:id="rId13"/>
    <p:sldId id="337" r:id="rId14"/>
    <p:sldId id="344" r:id="rId15"/>
    <p:sldId id="338" r:id="rId16"/>
    <p:sldId id="345" r:id="rId17"/>
    <p:sldId id="339" r:id="rId18"/>
    <p:sldId id="346" r:id="rId19"/>
    <p:sldId id="26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7650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pos="1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585"/>
    <a:srgbClr val="E3097E"/>
    <a:srgbClr val="2DB5BA"/>
    <a:srgbClr val="3D3E3D"/>
    <a:srgbClr val="93C021"/>
    <a:srgbClr val="787878"/>
    <a:srgbClr val="FFFFFF"/>
    <a:srgbClr val="811A59"/>
    <a:srgbClr val="E8E89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280" autoAdjust="0"/>
  </p:normalViewPr>
  <p:slideViewPr>
    <p:cSldViewPr snapToGrid="0" snapToObjects="1" showGuides="1">
      <p:cViewPr varScale="1">
        <p:scale>
          <a:sx n="64" d="100"/>
          <a:sy n="64" d="100"/>
        </p:scale>
        <p:origin x="912" y="72"/>
      </p:cViewPr>
      <p:guideLst>
        <p:guide orient="horz" pos="2160"/>
        <p:guide pos="3840"/>
        <p:guide pos="166"/>
        <p:guide pos="7650"/>
        <p:guide orient="horz" pos="527"/>
        <p:guide pos="1459"/>
      </p:guideLst>
    </p:cSldViewPr>
  </p:slideViewPr>
  <p:outlineViewPr>
    <p:cViewPr>
      <p:scale>
        <a:sx n="33" d="100"/>
        <a:sy n="33" d="100"/>
      </p:scale>
      <p:origin x="0" y="-11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F9E836-A2CB-4368-BAA2-09B724E2A39D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FFD7CE-C42E-4219-918A-EFDEC5E2EB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878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899DF6-1BBE-C149-83FA-A096EEE21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5250EF-9DCD-4B4C-860A-65BD241A05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50EF-9DCD-4B4C-860A-65BD241A0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93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1293807" y="4007672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Tema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ángulo 15"/>
          <p:cNvSpPr/>
          <p:nvPr userDrawn="1"/>
        </p:nvSpPr>
        <p:spPr>
          <a:xfrm>
            <a:off x="0" y="656616"/>
            <a:ext cx="737210" cy="2647228"/>
          </a:xfrm>
          <a:prstGeom prst="rect">
            <a:avLst/>
          </a:prstGeom>
          <a:solidFill>
            <a:srgbClr val="93C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0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24665" y="4007672"/>
            <a:ext cx="747289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MX" sz="2200" b="1" spc="0" baseline="0" dirty="0">
                <a:solidFill>
                  <a:srgbClr val="93C02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&lt;&lt;#. Nombre del Tema&gt;&gt;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83" r="49038" b="54624"/>
          <a:stretch/>
        </p:blipFill>
        <p:spPr>
          <a:xfrm>
            <a:off x="5120302" y="656616"/>
            <a:ext cx="7071698" cy="26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1293807" y="4007672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Tema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0" y="656616"/>
            <a:ext cx="737210" cy="2647228"/>
          </a:xfrm>
          <a:prstGeom prst="rect">
            <a:avLst/>
          </a:prstGeom>
          <a:solidFill>
            <a:srgbClr val="2D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24665" y="4007672"/>
            <a:ext cx="747289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MX" sz="2200" b="1" spc="0" baseline="0" dirty="0">
                <a:solidFill>
                  <a:srgbClr val="2DB5B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&lt;&lt;#. Nombre del Tema&gt;&gt;</a:t>
            </a: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83" r="49038" b="54624"/>
          <a:stretch/>
        </p:blipFill>
        <p:spPr>
          <a:xfrm>
            <a:off x="5120302" y="656616"/>
            <a:ext cx="7071698" cy="26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0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9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381000"/>
            <a:ext cx="330200" cy="703262"/>
          </a:xfrm>
          <a:prstGeom prst="rect">
            <a:avLst/>
          </a:prstGeom>
          <a:solidFill>
            <a:srgbClr val="E30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8320" y="504299"/>
            <a:ext cx="9259146" cy="467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rgbClr val="7878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505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381000"/>
            <a:ext cx="330200" cy="703262"/>
          </a:xfrm>
          <a:prstGeom prst="rect">
            <a:avLst/>
          </a:prstGeom>
          <a:solidFill>
            <a:srgbClr val="93C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8320" y="504299"/>
            <a:ext cx="9259146" cy="467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rgbClr val="7878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318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381000"/>
            <a:ext cx="330200" cy="703262"/>
          </a:xfrm>
          <a:prstGeom prst="rect">
            <a:avLst/>
          </a:prstGeom>
          <a:solidFill>
            <a:srgbClr val="2D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8320" y="504299"/>
            <a:ext cx="9259146" cy="467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i="0">
                <a:solidFill>
                  <a:srgbClr val="7878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794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5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09650" y="1847850"/>
            <a:ext cx="5086350" cy="3980940"/>
          </a:xfrm>
          <a:prstGeom prst="rect">
            <a:avLst/>
          </a:prstGeom>
        </p:spPr>
        <p:txBody>
          <a:bodyPr/>
          <a:lstStyle>
            <a:lvl1pPr>
              <a:buClr>
                <a:srgbClr val="E3097E"/>
              </a:buClr>
              <a:defRPr sz="2400" b="0" i="0">
                <a:latin typeface="Century Gothic" panose="020B0502020202020204" pitchFamily="34" charset="0"/>
              </a:defRPr>
            </a:lvl1pPr>
          </a:lstStyle>
          <a:p>
            <a:pPr marL="457200" indent="-4572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656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096000" y="1033271"/>
            <a:ext cx="5494866" cy="47955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74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49871" y="3704584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Fin del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curso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Marcador de texto 7"/>
          <p:cNvSpPr txBox="1">
            <a:spLocks/>
          </p:cNvSpPr>
          <p:nvPr userDrawn="1"/>
        </p:nvSpPr>
        <p:spPr>
          <a:xfrm>
            <a:off x="2086337" y="4453454"/>
            <a:ext cx="7472529" cy="914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/>
              <a:t>¡GRACIAS POR TU PARTICIPACION!</a:t>
            </a:r>
          </a:p>
        </p:txBody>
      </p:sp>
    </p:spTree>
    <p:extLst>
      <p:ext uri="{BB962C8B-B14F-4D97-AF65-F5344CB8AC3E}">
        <p14:creationId xmlns:p14="http://schemas.microsoft.com/office/powerpoint/2010/main" val="407902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293807" y="4007672"/>
            <a:ext cx="2900332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Tema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3807" y="656616"/>
            <a:ext cx="3269898" cy="2647228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656616"/>
            <a:ext cx="737210" cy="2647228"/>
          </a:xfrm>
          <a:prstGeom prst="rect">
            <a:avLst/>
          </a:prstGeom>
          <a:solidFill>
            <a:srgbClr val="E30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83" r="49038" b="54624"/>
          <a:stretch/>
        </p:blipFill>
        <p:spPr>
          <a:xfrm>
            <a:off x="5120302" y="656616"/>
            <a:ext cx="7071698" cy="2647227"/>
          </a:xfrm>
          <a:prstGeom prst="rect">
            <a:avLst/>
          </a:prstGeom>
        </p:spPr>
      </p:pic>
      <p:sp>
        <p:nvSpPr>
          <p:cNvPr id="19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2424665" y="4007672"/>
            <a:ext cx="747289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MX" sz="2200" b="1" spc="0" baseline="0" dirty="0">
                <a:solidFill>
                  <a:srgbClr val="E309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&lt;&lt;#. Nombre del Tema&gt;&gt;</a:t>
            </a:r>
          </a:p>
        </p:txBody>
      </p:sp>
    </p:spTree>
    <p:extLst>
      <p:ext uri="{BB962C8B-B14F-4D97-AF65-F5344CB8AC3E}">
        <p14:creationId xmlns:p14="http://schemas.microsoft.com/office/powerpoint/2010/main" val="22413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935816" y="5222268"/>
            <a:ext cx="5817235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i="0" dirty="0">
                <a:solidFill>
                  <a:srgbClr val="E3097E"/>
                </a:solidFill>
              </a:rPr>
              <a:t>Instructor(a) |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935816" y="4676496"/>
            <a:ext cx="1505884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i="0" dirty="0" err="1">
                <a:solidFill>
                  <a:srgbClr val="E3097E"/>
                </a:solidFill>
              </a:rPr>
              <a:t>Curso</a:t>
            </a:r>
            <a:r>
              <a:rPr lang="en-US" i="0" dirty="0">
                <a:solidFill>
                  <a:srgbClr val="E3097E"/>
                </a:solidFill>
              </a:rPr>
              <a:t> |</a:t>
            </a:r>
          </a:p>
        </p:txBody>
      </p:sp>
      <p:sp>
        <p:nvSpPr>
          <p:cNvPr id="6" name="Marcador de texto 7"/>
          <p:cNvSpPr txBox="1">
            <a:spLocks/>
          </p:cNvSpPr>
          <p:nvPr userDrawn="1"/>
        </p:nvSpPr>
        <p:spPr>
          <a:xfrm>
            <a:off x="3165296" y="4647468"/>
            <a:ext cx="8048806" cy="4497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pc="0" baseline="0" dirty="0">
                <a:solidFill>
                  <a:srgbClr val="3D3E3D"/>
                </a:solidFill>
              </a:rPr>
              <a:t>&lt;&lt;Nombre del Curso&gt;&gt;</a:t>
            </a:r>
          </a:p>
        </p:txBody>
      </p:sp>
      <p:sp>
        <p:nvSpPr>
          <p:cNvPr id="8" name="Marcador de texto 7"/>
          <p:cNvSpPr txBox="1">
            <a:spLocks/>
          </p:cNvSpPr>
          <p:nvPr userDrawn="1"/>
        </p:nvSpPr>
        <p:spPr>
          <a:xfrm>
            <a:off x="4166259" y="5178063"/>
            <a:ext cx="7207504" cy="549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pc="0" baseline="0" dirty="0">
                <a:solidFill>
                  <a:srgbClr val="3D3E3D"/>
                </a:solidFill>
              </a:rPr>
              <a:t>&lt;&lt;Nombre del Instructor(a)&gt;&gt;</a:t>
            </a:r>
            <a:endParaRPr lang="es-MX" spc="0" baseline="0" dirty="0">
              <a:solidFill>
                <a:srgbClr val="3D3E3D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1587" y="817592"/>
            <a:ext cx="3994325" cy="3233708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21" y="328211"/>
            <a:ext cx="1800000" cy="48938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7617" y="231286"/>
            <a:ext cx="886098" cy="5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7" t="14536" r="6876" b="74450"/>
          <a:stretch/>
        </p:blipFill>
        <p:spPr>
          <a:xfrm>
            <a:off x="1712686" y="351244"/>
            <a:ext cx="10479314" cy="7173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21" y="6216943"/>
            <a:ext cx="1800000" cy="4893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1203" y="310637"/>
            <a:ext cx="968497" cy="7840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0346" y="6120018"/>
            <a:ext cx="886098" cy="5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/>
          <p:cNvSpPr/>
          <p:nvPr userDrawn="1"/>
        </p:nvSpPr>
        <p:spPr>
          <a:xfrm>
            <a:off x="630936" y="5980176"/>
            <a:ext cx="1271016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21" y="6216943"/>
            <a:ext cx="1800000" cy="489381"/>
          </a:xfrm>
          <a:prstGeom prst="rect">
            <a:avLst/>
          </a:prstGeom>
        </p:spPr>
      </p:pic>
      <p:sp>
        <p:nvSpPr>
          <p:cNvPr id="22" name="Rectángulo 21"/>
          <p:cNvSpPr/>
          <p:nvPr userDrawn="1"/>
        </p:nvSpPr>
        <p:spPr>
          <a:xfrm>
            <a:off x="0" y="235161"/>
            <a:ext cx="12192000" cy="93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203" y="310637"/>
            <a:ext cx="968497" cy="78407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0346" y="6120018"/>
            <a:ext cx="886098" cy="5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5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4" r:id="rId2"/>
    <p:sldLayoutId id="2147483711" r:id="rId3"/>
    <p:sldLayoutId id="214748369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58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/>
          <p:cNvSpPr/>
          <p:nvPr userDrawn="1"/>
        </p:nvSpPr>
        <p:spPr>
          <a:xfrm>
            <a:off x="630936" y="5980176"/>
            <a:ext cx="1271016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495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5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77800"/>
            <a:ext cx="1562100" cy="11176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630936" y="5980176"/>
            <a:ext cx="1271016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3807" y="656616"/>
            <a:ext cx="3269898" cy="26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5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12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5198708"/>
            <a:ext cx="12192000" cy="741060"/>
          </a:xfrm>
          <a:prstGeom prst="rect">
            <a:avLst/>
          </a:prstGeom>
          <a:solidFill>
            <a:srgbClr val="E30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0625" y="857753"/>
            <a:ext cx="3730749" cy="30203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4645958"/>
            <a:ext cx="12192000" cy="4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en-US" sz="2800" i="0" dirty="0">
                <a:solidFill>
                  <a:schemeClr val="bg1">
                    <a:lumMod val="50000"/>
                  </a:schemeClr>
                </a:solidFill>
              </a:rPr>
              <a:t>Fin del </a:t>
            </a:r>
            <a:r>
              <a:rPr lang="en-US" sz="2800" i="0" dirty="0" err="1">
                <a:solidFill>
                  <a:schemeClr val="bg1">
                    <a:lumMod val="50000"/>
                  </a:schemeClr>
                </a:solidFill>
              </a:rPr>
              <a:t>curso</a:t>
            </a:r>
            <a:endParaRPr lang="en-US" sz="28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Marcador de texto 7"/>
          <p:cNvSpPr txBox="1">
            <a:spLocks/>
          </p:cNvSpPr>
          <p:nvPr userDrawn="1"/>
        </p:nvSpPr>
        <p:spPr>
          <a:xfrm>
            <a:off x="0" y="5198708"/>
            <a:ext cx="12192000" cy="698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200" b="1" kern="1200" spc="300">
                <a:solidFill>
                  <a:srgbClr val="93C02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>
                <a:solidFill>
                  <a:schemeClr val="bg1"/>
                </a:solidFill>
              </a:rPr>
              <a:t>¡GRACIAS POR TU PARTICIPACIÓN!</a:t>
            </a:r>
          </a:p>
        </p:txBody>
      </p:sp>
    </p:spTree>
    <p:extLst>
      <p:ext uri="{BB962C8B-B14F-4D97-AF65-F5344CB8AC3E}">
        <p14:creationId xmlns:p14="http://schemas.microsoft.com/office/powerpoint/2010/main" val="34349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79629-32E1-41BB-9E14-38BBE8CE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6CEBD7-A15F-484D-B184-C1578939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0677"/>
            <a:ext cx="12027877" cy="34698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152CC1-6C3D-4B66-BA29-F90F2417E70B}"/>
              </a:ext>
            </a:extLst>
          </p:cNvPr>
          <p:cNvSpPr txBox="1"/>
          <p:nvPr/>
        </p:nvSpPr>
        <p:spPr>
          <a:xfrm>
            <a:off x="3962400" y="4379257"/>
            <a:ext cx="462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Evaluación - Convenios 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23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– Convenios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28913" y="1761422"/>
            <a:ext cx="100003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8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¿Qué tipo de conceptos de cobro no son convenibles?</a:t>
            </a:r>
          </a:p>
          <a:p>
            <a:pPr lvl="0" algn="just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Vehicular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Nomina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Diversos 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Transportistas </a:t>
            </a:r>
          </a:p>
        </p:txBody>
      </p:sp>
    </p:spTree>
    <p:extLst>
      <p:ext uri="{BB962C8B-B14F-4D97-AF65-F5344CB8AC3E}">
        <p14:creationId xmlns:p14="http://schemas.microsoft.com/office/powerpoint/2010/main" val="309674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Evaluación – Convenios 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1069976" y="1584165"/>
            <a:ext cx="98423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9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¿Cuál es el requisito indispensable para generar un convenio?</a:t>
            </a:r>
          </a:p>
          <a:p>
            <a:pPr lvl="0" algn="just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Deposito en efectivo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Deposito en garantía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Fianza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Aval</a:t>
            </a:r>
          </a:p>
          <a:p>
            <a:pPr lvl="0" algn="just"/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s-MX" dirty="0"/>
          </a:p>
          <a:p>
            <a:pPr marL="342900" lvl="0" indent="-342900">
              <a:buFont typeface="+mj-lt"/>
              <a:buAutoNum type="alphaLcParenR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194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– Convenios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01486" y="1724523"/>
            <a:ext cx="10055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10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¿Selecciona un tipo de garantías que generan gastos?</a:t>
            </a:r>
          </a:p>
          <a:p>
            <a:pPr lvl="0" algn="just"/>
            <a:endParaRPr lang="es-MX" sz="2800" b="1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Prenda o hipoteca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Embargo en vía administrativa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Depósito de dinero o carta de crédito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Obligación solidaria</a:t>
            </a:r>
          </a:p>
          <a:p>
            <a:pPr lvl="0" algn="just"/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65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18C3BA-D0D2-42A9-858F-70C8305F7C1A}"/>
              </a:ext>
            </a:extLst>
          </p:cNvPr>
          <p:cNvSpPr txBox="1"/>
          <p:nvPr/>
        </p:nvSpPr>
        <p:spPr>
          <a:xfrm>
            <a:off x="4497049" y="4437089"/>
            <a:ext cx="3387777" cy="719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420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Convenios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3142" y="1192911"/>
            <a:ext cx="108566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Instrucciones</a:t>
            </a:r>
          </a:p>
          <a:p>
            <a:pPr lvl="0"/>
            <a:endParaRPr lang="es-MX" sz="24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es-MX" sz="2400" dirty="0">
                <a:solidFill>
                  <a:srgbClr val="858585"/>
                </a:solidFill>
                <a:latin typeface="Century Gothic" panose="020B0502020202020204" pitchFamily="34" charset="0"/>
              </a:rPr>
              <a:t>De las siguientes cuestiones elige la respuesta que consideres correcta; estas preguntas son de opción múltiple y contienen cuatro opciones de respuesta, de las cuales sólo una es la correcta.</a:t>
            </a:r>
          </a:p>
          <a:p>
            <a:pPr lvl="0" algn="just"/>
            <a:endParaRPr lang="es-MX" sz="24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es-MX" sz="2400" dirty="0">
                <a:solidFill>
                  <a:srgbClr val="858585"/>
                </a:solidFill>
                <a:latin typeface="Century Gothic" panose="020B0502020202020204" pitchFamily="34" charset="0"/>
              </a:rPr>
              <a:t>Completa los datos de identificación solicitados al inicio de la Evaluación.</a:t>
            </a:r>
            <a:endParaRPr lang="es-MX" sz="1600" dirty="0"/>
          </a:p>
          <a:p>
            <a:pPr algn="just"/>
            <a:r>
              <a:rPr lang="es-MX" sz="1600" dirty="0"/>
              <a:t> </a:t>
            </a:r>
          </a:p>
          <a:p>
            <a:pPr algn="just"/>
            <a:r>
              <a:rPr lang="es-MX" sz="2400" dirty="0">
                <a:solidFill>
                  <a:srgbClr val="858585"/>
                </a:solidFill>
                <a:latin typeface="Century Gothic" panose="020B0502020202020204" pitchFamily="34" charset="0"/>
              </a:rPr>
              <a:t>Seleccionar con una </a:t>
            </a:r>
            <a:r>
              <a:rPr lang="es-MX" sz="24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X</a:t>
            </a:r>
            <a:r>
              <a:rPr lang="es-MX" sz="2400" dirty="0">
                <a:solidFill>
                  <a:srgbClr val="858585"/>
                </a:solidFill>
                <a:latin typeface="Century Gothic" panose="020B0502020202020204" pitchFamily="34" charset="0"/>
              </a:rPr>
              <a:t> el óvalo que se considere como respuesta correcta, en el renglón correspondiente a cada pregunta.</a:t>
            </a:r>
          </a:p>
          <a:p>
            <a:endParaRPr lang="es-MX" sz="24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endParaRPr lang="es-MX" sz="2400" dirty="0">
              <a:solidFill>
                <a:srgbClr val="8585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Evaluación – Convenios  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856343" y="1491569"/>
            <a:ext cx="95503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MX" sz="2800" b="1" dirty="0"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¿Qué significa SAP?</a:t>
            </a:r>
          </a:p>
          <a:p>
            <a:pPr lvl="0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Tax</a:t>
            </a: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 &amp; </a:t>
            </a:r>
            <a:r>
              <a:rPr lang="es-MX" sz="2800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Revenue</a:t>
            </a:r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System</a:t>
            </a: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, </a:t>
            </a:r>
            <a:r>
              <a:rPr lang="es-MX" sz="2800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Applications</a:t>
            </a: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 and </a:t>
            </a:r>
            <a:r>
              <a:rPr lang="es-MX" sz="2800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Products</a:t>
            </a:r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Graphical</a:t>
            </a: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 </a:t>
            </a:r>
            <a:r>
              <a:rPr lang="es-MX" sz="2800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User</a:t>
            </a: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 Interface</a:t>
            </a:r>
          </a:p>
          <a:p>
            <a:pPr marL="514350" lvl="0" indent="-514350">
              <a:buFont typeface="+mj-lt"/>
              <a:buAutoNum type="alphaUcPeriod"/>
            </a:pPr>
            <a:r>
              <a:rPr lang="es-MX" sz="2800" i="1" dirty="0">
                <a:solidFill>
                  <a:srgbClr val="858585"/>
                </a:solidFill>
                <a:latin typeface="Century Gothic" panose="020B0502020202020204" pitchFamily="34" charset="0"/>
              </a:rPr>
              <a:t>Sistema de</a:t>
            </a: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 </a:t>
            </a:r>
            <a:r>
              <a:rPr lang="es-MX" sz="2800" i="1" dirty="0" err="1">
                <a:solidFill>
                  <a:srgbClr val="858585"/>
                </a:solidFill>
                <a:latin typeface="Century Gothic" panose="020B0502020202020204" pitchFamily="34" charset="0"/>
              </a:rPr>
              <a:t>Datawarehouse</a:t>
            </a:r>
            <a:endParaRPr lang="es-MX" sz="2800" i="1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endParaRPr lang="es-MX" dirty="0"/>
          </a:p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35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Evaluación –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986971" y="1584166"/>
            <a:ext cx="95649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¿Cuál es la acción que nos pide el sistema la primera vez que ingresas?</a:t>
            </a:r>
          </a:p>
          <a:p>
            <a:pPr lvl="0" algn="just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Registrar su nombre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Cambiar la clave de acceso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E-mail y contraseña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Registrar su usuario</a:t>
            </a:r>
          </a:p>
        </p:txBody>
      </p:sp>
    </p:spTree>
    <p:extLst>
      <p:ext uri="{BB962C8B-B14F-4D97-AF65-F5344CB8AC3E}">
        <p14:creationId xmlns:p14="http://schemas.microsoft.com/office/powerpoint/2010/main" val="318735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Convenios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12799" y="1657368"/>
            <a:ext cx="1010194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¿Dónde puedo agregar las transacciones que utilizo con mayor frecuencia?</a:t>
            </a:r>
          </a:p>
          <a:p>
            <a:pPr lvl="0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Menú principal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Favoritos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Barra de mensaje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Barra de estatus</a:t>
            </a:r>
          </a:p>
          <a:p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448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– Convenios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16000" y="1739037"/>
            <a:ext cx="100414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¿En que mandante se realizan las pruebas y las capacitaciones?</a:t>
            </a:r>
          </a:p>
          <a:p>
            <a:pPr lvl="0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Productivo</a:t>
            </a: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Desarrollo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Calidad</a:t>
            </a:r>
          </a:p>
          <a:p>
            <a:pPr marL="514350" lvl="0" indent="-514350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Todos los anteriores </a:t>
            </a:r>
          </a:p>
        </p:txBody>
      </p:sp>
    </p:spTree>
    <p:extLst>
      <p:ext uri="{BB962C8B-B14F-4D97-AF65-F5344CB8AC3E}">
        <p14:creationId xmlns:p14="http://schemas.microsoft.com/office/powerpoint/2010/main" val="145430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Evaluación – Convenios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1099005" y="1569651"/>
            <a:ext cx="98423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¿Cuál es la transacción para generar convenios?</a:t>
            </a:r>
          </a:p>
          <a:p>
            <a:pPr lvl="0" algn="just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ZFPCVN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ZFPCNV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ZFPVNC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ZDEVCON</a:t>
            </a:r>
          </a:p>
          <a:p>
            <a:pPr marL="342900" lvl="0" indent="-342900">
              <a:buFont typeface="+mj-lt"/>
              <a:buAutoNum type="alphaUcPeriod"/>
            </a:pPr>
            <a:endParaRPr lang="es-MX" dirty="0"/>
          </a:p>
          <a:p>
            <a:pPr marL="342900" lvl="0" indent="-342900">
              <a:buFont typeface="+mj-lt"/>
              <a:buAutoNum type="alphaU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530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– Convenios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57943" y="1688851"/>
            <a:ext cx="100995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6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¿Cuáles son los tipos de convenios que existen?</a:t>
            </a:r>
          </a:p>
          <a:p>
            <a:pPr lvl="0" algn="just"/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Locales y Federales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Estatales y Locales 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Estales y Federales </a:t>
            </a:r>
          </a:p>
          <a:p>
            <a:pPr marL="514350" lvl="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Todas las anteriores </a:t>
            </a:r>
          </a:p>
          <a:p>
            <a:pPr lvl="0" algn="just"/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99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74E1-9593-42AA-B8CD-87D88EDE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Evaluación – Convenios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4DE06-1D5F-451B-A582-448CA959B62D}"/>
              </a:ext>
            </a:extLst>
          </p:cNvPr>
          <p:cNvSpPr/>
          <p:nvPr/>
        </p:nvSpPr>
        <p:spPr>
          <a:xfrm>
            <a:off x="1026434" y="1555137"/>
            <a:ext cx="98423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7"/>
            </a:pPr>
            <a:r>
              <a:rPr lang="es-MX" sz="2800" b="1" dirty="0">
                <a:solidFill>
                  <a:srgbClr val="858585"/>
                </a:solidFill>
                <a:latin typeface="Century Gothic" panose="020B0502020202020204" pitchFamily="34" charset="0"/>
              </a:rPr>
              <a:t>¿Cuál es transacciones utilizamos para visualizar el estado de cuenta del contribuyente?</a:t>
            </a:r>
          </a:p>
          <a:p>
            <a:pPr marL="342900" lvl="0" indent="-342900" algn="just">
              <a:buFont typeface="+mj-lt"/>
              <a:buAutoNum type="arabicPeriod" startAt="7"/>
            </a:pPr>
            <a:endParaRPr lang="es-MX" sz="2800" dirty="0">
              <a:solidFill>
                <a:srgbClr val="858585"/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FMDERIVE y FPL9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FPCOCAV y FMDERIVE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FPCACOV y FMDERIVE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MX" sz="2800" dirty="0">
                <a:solidFill>
                  <a:srgbClr val="858585"/>
                </a:solidFill>
                <a:latin typeface="Century Gothic" panose="020B0502020202020204" pitchFamily="34" charset="0"/>
              </a:rPr>
              <a:t>FMCACOV y FPL9</a:t>
            </a:r>
          </a:p>
        </p:txBody>
      </p:sp>
    </p:spTree>
    <p:extLst>
      <p:ext uri="{BB962C8B-B14F-4D97-AF65-F5344CB8AC3E}">
        <p14:creationId xmlns:p14="http://schemas.microsoft.com/office/powerpoint/2010/main" val="630648566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ansi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ransi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ransi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21668</TotalTime>
  <Words>292</Words>
  <Application>Microsoft Office PowerPoint</Application>
  <PresentationFormat>Panorámica</PresentationFormat>
  <Paragraphs>85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1_Diseño personalizado</vt:lpstr>
      <vt:lpstr>Diseño personalizado</vt:lpstr>
      <vt:lpstr>Transición</vt:lpstr>
      <vt:lpstr>2_Transición</vt:lpstr>
      <vt:lpstr>1_Transición</vt:lpstr>
      <vt:lpstr>2_Diseño personalizado</vt:lpstr>
      <vt:lpstr>3_Diseño personalizado</vt:lpstr>
      <vt:lpstr>Presentación de PowerPoint</vt:lpstr>
      <vt:lpstr>Evaluación Convenios</vt:lpstr>
      <vt:lpstr>Evaluación – Convenios   </vt:lpstr>
      <vt:lpstr>Evaluación – Convenios </vt:lpstr>
      <vt:lpstr>Evaluación Convenios</vt:lpstr>
      <vt:lpstr>Evaluación – Convenios</vt:lpstr>
      <vt:lpstr>Evaluación – Convenios </vt:lpstr>
      <vt:lpstr>Evaluación – Convenios</vt:lpstr>
      <vt:lpstr>Evaluación – Convenios</vt:lpstr>
      <vt:lpstr>Evaluación – Convenios</vt:lpstr>
      <vt:lpstr>Evaluación – Convenios   </vt:lpstr>
      <vt:lpstr>Evaluación – Convenios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López</dc:creator>
  <cp:lastModifiedBy>Raul Ortega</cp:lastModifiedBy>
  <cp:revision>619</cp:revision>
  <cp:lastPrinted>2016-07-20T02:07:46Z</cp:lastPrinted>
  <dcterms:created xsi:type="dcterms:W3CDTF">2016-07-06T05:55:26Z</dcterms:created>
  <dcterms:modified xsi:type="dcterms:W3CDTF">2017-12-13T18:20:09Z</dcterms:modified>
</cp:coreProperties>
</file>